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</p:sldIdLst>
  <p:sldSz cy="6858000" cx="12192000"/>
  <p:notesSz cx="6858000" cy="9144000"/>
  <p:embeddedFontLst>
    <p:embeddedFont>
      <p:font typeface="Arial Black"/>
      <p:regular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0" roundtripDataSignature="AMtx7mhbex96OUSY3DMocry3P9hUCYgLP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font" Target="fonts/ArialBlack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7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Concern = kekhawatiran</a:t>
            </a:r>
            <a:endParaRPr/>
          </a:p>
        </p:txBody>
      </p:sp>
      <p:sp>
        <p:nvSpPr>
          <p:cNvPr id="165" name="Google Shape;165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Concern = kekhawatiran</a:t>
            </a:r>
            <a:endParaRPr/>
          </a:p>
        </p:txBody>
      </p:sp>
      <p:sp>
        <p:nvSpPr>
          <p:cNvPr id="186" name="Google Shape;186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Concern = kekhawatiran</a:t>
            </a:r>
            <a:endParaRPr/>
          </a:p>
        </p:txBody>
      </p:sp>
      <p:sp>
        <p:nvSpPr>
          <p:cNvPr id="195" name="Google Shape;195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Concern = kekhawatiran</a:t>
            </a:r>
            <a:endParaRPr/>
          </a:p>
        </p:txBody>
      </p:sp>
      <p:sp>
        <p:nvSpPr>
          <p:cNvPr id="204" name="Google Shape;204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Concern = kekhawatiran</a:t>
            </a:r>
            <a:endParaRPr/>
          </a:p>
        </p:txBody>
      </p:sp>
      <p:sp>
        <p:nvSpPr>
          <p:cNvPr id="213" name="Google Shape;213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4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5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5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5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5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5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5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5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5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5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5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5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5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5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5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5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5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5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4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4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4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4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4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7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ctrTitle"/>
          </p:nvPr>
        </p:nvSpPr>
        <p:spPr>
          <a:xfrm>
            <a:off x="1524000" y="2455817"/>
            <a:ext cx="9144000" cy="105414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8D08C"/>
              </a:buClr>
              <a:buSzPts val="6000"/>
              <a:buFont typeface="Calibri"/>
              <a:buNone/>
            </a:pPr>
            <a:r>
              <a:rPr lang="en-US">
                <a:solidFill>
                  <a:srgbClr val="A8D08C"/>
                </a:solidFill>
              </a:rPr>
              <a:t>INTRO</a:t>
            </a:r>
            <a:endParaRPr>
              <a:solidFill>
                <a:srgbClr val="A8D08C"/>
              </a:solidFill>
            </a:endParaRPr>
          </a:p>
        </p:txBody>
      </p:sp>
      <p:sp>
        <p:nvSpPr>
          <p:cNvPr id="89" name="Google Shape;89;p1"/>
          <p:cNvSpPr txBox="1"/>
          <p:nvPr>
            <p:ph idx="1" type="subTitle"/>
          </p:nvPr>
        </p:nvSpPr>
        <p:spPr>
          <a:xfrm>
            <a:off x="1524000" y="3602038"/>
            <a:ext cx="9144000" cy="1061402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/>
              <a:t>UI UX</a:t>
            </a:r>
            <a:endParaRPr sz="5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"/>
          <p:cNvSpPr txBox="1"/>
          <p:nvPr>
            <p:ph type="title"/>
          </p:nvPr>
        </p:nvSpPr>
        <p:spPr>
          <a:xfrm>
            <a:off x="6503276" y="2824546"/>
            <a:ext cx="56887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/>
              <a:t>Itu semua adalah</a:t>
            </a:r>
            <a:br>
              <a:rPr lang="en-US"/>
            </a:br>
            <a:r>
              <a:rPr lang="en-US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  <a:t>User experience</a:t>
            </a:r>
            <a:endParaRPr>
              <a:solidFill>
                <a:srgbClr val="2F5496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47" name="Google Shape;147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9621" y="1690688"/>
            <a:ext cx="6190928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1"/>
            <a:ext cx="12227272" cy="815788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1"/>
          <p:cNvSpPr txBox="1"/>
          <p:nvPr>
            <p:ph type="ctrTitle"/>
          </p:nvPr>
        </p:nvSpPr>
        <p:spPr>
          <a:xfrm>
            <a:off x="-1655379" y="2131357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4800"/>
              <a:buFont typeface="Arial Black"/>
              <a:buNone/>
            </a:pPr>
            <a:r>
              <a:rPr b="1" lang="en-US" sz="4800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  <a:t>Miskonsepsi tentang</a:t>
            </a:r>
            <a:br>
              <a:rPr b="1" lang="en-US" sz="4800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b="1" lang="en-US" sz="4800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  <a:t>UI UX Design</a:t>
            </a:r>
            <a:endParaRPr b="1" sz="4800">
              <a:solidFill>
                <a:srgbClr val="2F5496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"/>
          <p:cNvSpPr txBox="1"/>
          <p:nvPr>
            <p:ph type="title"/>
          </p:nvPr>
        </p:nvSpPr>
        <p:spPr>
          <a:xfrm>
            <a:off x="838200" y="1082302"/>
            <a:ext cx="10515600" cy="1325563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User experience design itu bukan interface design</a:t>
            </a:r>
            <a:endParaRPr sz="3600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2"/>
          <p:cNvSpPr txBox="1"/>
          <p:nvPr>
            <p:ph idx="1" type="body"/>
          </p:nvPr>
        </p:nvSpPr>
        <p:spPr>
          <a:xfrm>
            <a:off x="838200" y="2596590"/>
            <a:ext cx="10515600" cy="3051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“Interface itu salah satu komponen dari user experience. Namum bukan hanya itu, masih ada komponen-komponen lainya”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Peter Merholz,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Co Founder, Adaptive Path</a:t>
            </a:r>
            <a:endParaRPr sz="2400"/>
          </a:p>
        </p:txBody>
      </p:sp>
      <p:sp>
        <p:nvSpPr>
          <p:cNvPr id="160" name="Google Shape;160;p12"/>
          <p:cNvSpPr txBox="1"/>
          <p:nvPr/>
        </p:nvSpPr>
        <p:spPr>
          <a:xfrm>
            <a:off x="5344480" y="524245"/>
            <a:ext cx="1503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Miskonsepsi 1</a:t>
            </a:r>
            <a:endParaRPr sz="1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2"/>
          <p:cNvSpPr txBox="1"/>
          <p:nvPr/>
        </p:nvSpPr>
        <p:spPr>
          <a:xfrm>
            <a:off x="5040412" y="403164"/>
            <a:ext cx="39786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3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/>
          <p:nvPr>
            <p:ph type="title"/>
          </p:nvPr>
        </p:nvSpPr>
        <p:spPr>
          <a:xfrm>
            <a:off x="838200" y="1082302"/>
            <a:ext cx="10515600" cy="1325563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User experience design itu bukan kosmetik</a:t>
            </a:r>
            <a:endParaRPr sz="3600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3"/>
          <p:cNvSpPr txBox="1"/>
          <p:nvPr>
            <p:ph idx="1" type="body"/>
          </p:nvPr>
        </p:nvSpPr>
        <p:spPr>
          <a:xfrm>
            <a:off x="838200" y="2596590"/>
            <a:ext cx="10515600" cy="3051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“User experience itu bukan kosmetik, pixel-pushing dan penempatan button…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Itu concern semua orang”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Cristian Crumlish,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Curator, Yahoo! Design Pattern Library</a:t>
            </a:r>
            <a:endParaRPr sz="2400"/>
          </a:p>
        </p:txBody>
      </p:sp>
      <p:sp>
        <p:nvSpPr>
          <p:cNvPr id="169" name="Google Shape;169;p13"/>
          <p:cNvSpPr txBox="1"/>
          <p:nvPr/>
        </p:nvSpPr>
        <p:spPr>
          <a:xfrm>
            <a:off x="5344480" y="524245"/>
            <a:ext cx="1503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Miskonsepsi 2</a:t>
            </a:r>
            <a:endParaRPr sz="1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3"/>
          <p:cNvSpPr txBox="1"/>
          <p:nvPr/>
        </p:nvSpPr>
        <p:spPr>
          <a:xfrm>
            <a:off x="5040412" y="403164"/>
            <a:ext cx="39786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3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76" name="Google Shape;176;p1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00595" y="2249584"/>
            <a:ext cx="5730737" cy="3436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82" name="Google Shape;182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07194" y="1825625"/>
            <a:ext cx="7111604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"/>
          <p:cNvSpPr txBox="1"/>
          <p:nvPr>
            <p:ph type="title"/>
          </p:nvPr>
        </p:nvSpPr>
        <p:spPr>
          <a:xfrm>
            <a:off x="838200" y="1082302"/>
            <a:ext cx="10515600" cy="1325563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User experience design itu bukan bagian dari proses</a:t>
            </a:r>
            <a:endParaRPr sz="3600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16"/>
          <p:cNvSpPr txBox="1"/>
          <p:nvPr>
            <p:ph idx="1" type="body"/>
          </p:nvPr>
        </p:nvSpPr>
        <p:spPr>
          <a:xfrm>
            <a:off x="838200" y="2596590"/>
            <a:ext cx="10515600" cy="3051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“User experience design itu bukan sebuah checkbox yang bisa dilakukan lalu move on”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Liz Danzico,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Chairperseon, School of Visual Arts</a:t>
            </a:r>
            <a:endParaRPr sz="2400"/>
          </a:p>
        </p:txBody>
      </p:sp>
      <p:sp>
        <p:nvSpPr>
          <p:cNvPr id="190" name="Google Shape;190;p16"/>
          <p:cNvSpPr txBox="1"/>
          <p:nvPr/>
        </p:nvSpPr>
        <p:spPr>
          <a:xfrm>
            <a:off x="5344480" y="524245"/>
            <a:ext cx="1503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Miskonsepsi 3</a:t>
            </a:r>
            <a:endParaRPr sz="1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6"/>
          <p:cNvSpPr txBox="1"/>
          <p:nvPr/>
        </p:nvSpPr>
        <p:spPr>
          <a:xfrm>
            <a:off x="5040412" y="403164"/>
            <a:ext cx="39786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3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"/>
          <p:cNvSpPr txBox="1"/>
          <p:nvPr>
            <p:ph type="title"/>
          </p:nvPr>
        </p:nvSpPr>
        <p:spPr>
          <a:xfrm>
            <a:off x="838200" y="1082302"/>
            <a:ext cx="10515600" cy="1325563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User experience design itu bukan hanya tentang teknologi</a:t>
            </a:r>
            <a:endParaRPr sz="3600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7"/>
          <p:cNvSpPr txBox="1"/>
          <p:nvPr>
            <p:ph idx="1" type="body"/>
          </p:nvPr>
        </p:nvSpPr>
        <p:spPr>
          <a:xfrm>
            <a:off x="838200" y="2596590"/>
            <a:ext cx="10515600" cy="3051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4400"/>
              <a:t>“User experience design nggak hanya dibutuhkan di dalam layar. User experience berlaku di semua produk, artefak, dan sistem”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400"/>
              <a:t>Bill DeRouchey,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400"/>
              <a:t>Design Director, Aviation at Ge Software</a:t>
            </a:r>
            <a:endParaRPr sz="2400"/>
          </a:p>
        </p:txBody>
      </p:sp>
      <p:sp>
        <p:nvSpPr>
          <p:cNvPr id="199" name="Google Shape;199;p17"/>
          <p:cNvSpPr txBox="1"/>
          <p:nvPr/>
        </p:nvSpPr>
        <p:spPr>
          <a:xfrm>
            <a:off x="5344480" y="524245"/>
            <a:ext cx="1503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Miskonsepsi 4</a:t>
            </a:r>
            <a:endParaRPr sz="1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7"/>
          <p:cNvSpPr txBox="1"/>
          <p:nvPr/>
        </p:nvSpPr>
        <p:spPr>
          <a:xfrm>
            <a:off x="5040412" y="403164"/>
            <a:ext cx="39786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3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/>
          <p:nvPr>
            <p:ph type="title"/>
          </p:nvPr>
        </p:nvSpPr>
        <p:spPr>
          <a:xfrm>
            <a:off x="838200" y="1082302"/>
            <a:ext cx="10515600" cy="1325563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User experience is everywhere</a:t>
            </a:r>
            <a:endParaRPr sz="3600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8"/>
          <p:cNvSpPr txBox="1"/>
          <p:nvPr>
            <p:ph idx="1" type="body"/>
          </p:nvPr>
        </p:nvSpPr>
        <p:spPr>
          <a:xfrm>
            <a:off x="838200" y="2596590"/>
            <a:ext cx="10515600" cy="3051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“User experience itu tentang bagaimana kita hidup, tentang semua yang kita lakukan, itu ada di sekitar kita”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Mario Borque,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Senior Content Manager, Volaris Group</a:t>
            </a:r>
            <a:endParaRPr sz="2400"/>
          </a:p>
        </p:txBody>
      </p:sp>
      <p:sp>
        <p:nvSpPr>
          <p:cNvPr id="208" name="Google Shape;208;p18"/>
          <p:cNvSpPr txBox="1"/>
          <p:nvPr/>
        </p:nvSpPr>
        <p:spPr>
          <a:xfrm>
            <a:off x="5344480" y="524245"/>
            <a:ext cx="1503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Miskonsepsi 5</a:t>
            </a:r>
            <a:endParaRPr sz="1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8"/>
          <p:cNvSpPr txBox="1"/>
          <p:nvPr/>
        </p:nvSpPr>
        <p:spPr>
          <a:xfrm>
            <a:off x="5040412" y="403164"/>
            <a:ext cx="39786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3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"/>
          <p:cNvSpPr txBox="1"/>
          <p:nvPr>
            <p:ph type="title"/>
          </p:nvPr>
        </p:nvSpPr>
        <p:spPr>
          <a:xfrm>
            <a:off x="838200" y="1082302"/>
            <a:ext cx="10515600" cy="1325563"/>
          </a:xfrm>
          <a:prstGeom prst="rect">
            <a:avLst/>
          </a:prstGeom>
          <a:solidFill>
            <a:srgbClr val="A8D08C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User experience design itu bukan hanya tentang user</a:t>
            </a:r>
            <a:endParaRPr sz="3600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9"/>
          <p:cNvSpPr txBox="1"/>
          <p:nvPr>
            <p:ph idx="1" type="body"/>
          </p:nvPr>
        </p:nvSpPr>
        <p:spPr>
          <a:xfrm>
            <a:off x="838200" y="2596590"/>
            <a:ext cx="10515600" cy="3051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“Ada kebutuhan bisnis yang harus dipenuhi… kita tidak bisa hanya memikirkan yang terbaik untuk user”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Russ Unger,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Experience Design Strategist</a:t>
            </a:r>
            <a:endParaRPr sz="2400"/>
          </a:p>
        </p:txBody>
      </p:sp>
      <p:sp>
        <p:nvSpPr>
          <p:cNvPr id="217" name="Google Shape;217;p19"/>
          <p:cNvSpPr txBox="1"/>
          <p:nvPr/>
        </p:nvSpPr>
        <p:spPr>
          <a:xfrm>
            <a:off x="5344480" y="524245"/>
            <a:ext cx="1503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Miskonsepsi 6</a:t>
            </a:r>
            <a:endParaRPr sz="1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5040412" y="403164"/>
            <a:ext cx="39786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3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81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 txBox="1"/>
          <p:nvPr>
            <p:ph type="title"/>
          </p:nvPr>
        </p:nvSpPr>
        <p:spPr>
          <a:xfrm>
            <a:off x="2222863" y="138402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4000"/>
              <a:buFont typeface="Arial Black"/>
              <a:buNone/>
            </a:pPr>
            <a:r>
              <a:rPr b="1" lang="en-US" sz="4000">
                <a:solidFill>
                  <a:srgbClr val="0C0C0C"/>
                </a:solidFill>
                <a:latin typeface="Arial Black"/>
                <a:ea typeface="Arial Black"/>
                <a:cs typeface="Arial Black"/>
                <a:sym typeface="Arial Black"/>
              </a:rPr>
              <a:t>Mengapa UI UX?</a:t>
            </a:r>
            <a:endParaRPr b="1" sz="4000">
              <a:solidFill>
                <a:srgbClr val="0C0C0C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/>
          <p:nvPr>
            <p:ph type="title"/>
          </p:nvPr>
        </p:nvSpPr>
        <p:spPr>
          <a:xfrm>
            <a:off x="6496397" y="2757905"/>
            <a:ext cx="549609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Arial Black"/>
              <a:buNone/>
            </a:pPr>
            <a:r>
              <a:rPr lang="en-US" sz="3600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  <a:t>Lalu apa sebenarnya</a:t>
            </a:r>
            <a:br>
              <a:rPr lang="en-US" sz="3600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lang="en-US" sz="3600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  <a:t>User Experience itu?</a:t>
            </a:r>
            <a:endParaRPr sz="3600">
              <a:solidFill>
                <a:srgbClr val="2F5496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224" name="Google Shape;224;p2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38895" t="0"/>
          <a:stretch/>
        </p:blipFill>
        <p:spPr>
          <a:xfrm>
            <a:off x="0" y="-16626"/>
            <a:ext cx="6301047" cy="6874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>
                <a:latin typeface="Arial Black"/>
                <a:ea typeface="Arial Black"/>
                <a:cs typeface="Arial Black"/>
                <a:sym typeface="Arial Black"/>
              </a:rPr>
              <a:t>Definisi formal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0" name="Google Shape;230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/>
              <a:t>User experience mengacu pada bagaimana suatu produk berkerja dan di gunakan pada kehidupan sehari-hari.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/>
              <a:t>User experience yang baik adalah ketika tujuan user dan tujuan organisais/bisnis tercapai secara bersamaan.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/>
              <a:t>Jesse James Garrett,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/>
              <a:t>The Elements of User Experience</a:t>
            </a:r>
            <a:endParaRPr sz="2000"/>
          </a:p>
        </p:txBody>
      </p:sp>
      <p:cxnSp>
        <p:nvCxnSpPr>
          <p:cNvPr id="231" name="Google Shape;231;p21"/>
          <p:cNvCxnSpPr/>
          <p:nvPr/>
        </p:nvCxnSpPr>
        <p:spPr>
          <a:xfrm>
            <a:off x="954579" y="1413164"/>
            <a:ext cx="8322425" cy="0"/>
          </a:xfrm>
          <a:prstGeom prst="straightConnector1">
            <a:avLst/>
          </a:prstGeom>
          <a:noFill/>
          <a:ln cap="flat" cmpd="sng" w="762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2" name="Google Shape;232;p21"/>
          <p:cNvCxnSpPr/>
          <p:nvPr/>
        </p:nvCxnSpPr>
        <p:spPr>
          <a:xfrm>
            <a:off x="9260379" y="1413164"/>
            <a:ext cx="2076796" cy="0"/>
          </a:xfrm>
          <a:prstGeom prst="straightConnector1">
            <a:avLst/>
          </a:prstGeom>
          <a:noFill/>
          <a:ln cap="flat" cmpd="sng" w="762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>
                <a:latin typeface="Arial Black"/>
                <a:ea typeface="Arial Black"/>
                <a:cs typeface="Arial Black"/>
                <a:sym typeface="Arial Black"/>
              </a:rPr>
              <a:t>Rumus User Experience Design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8" name="Google Shape;238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Busines goals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+ User goals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+ User interface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+ Back end process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b="1" lang="en-US" sz="4400"/>
              <a:t>= User experience design</a:t>
            </a:r>
            <a:endParaRPr b="1" sz="4400"/>
          </a:p>
        </p:txBody>
      </p:sp>
      <p:cxnSp>
        <p:nvCxnSpPr>
          <p:cNvPr id="239" name="Google Shape;239;p22"/>
          <p:cNvCxnSpPr/>
          <p:nvPr/>
        </p:nvCxnSpPr>
        <p:spPr>
          <a:xfrm>
            <a:off x="954579" y="1413164"/>
            <a:ext cx="8322425" cy="0"/>
          </a:xfrm>
          <a:prstGeom prst="straightConnector1">
            <a:avLst/>
          </a:prstGeom>
          <a:noFill/>
          <a:ln cap="flat" cmpd="sng" w="762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40" name="Google Shape;240;p22"/>
          <p:cNvCxnSpPr/>
          <p:nvPr/>
        </p:nvCxnSpPr>
        <p:spPr>
          <a:xfrm>
            <a:off x="9260379" y="1413164"/>
            <a:ext cx="2076796" cy="0"/>
          </a:xfrm>
          <a:prstGeom prst="straightConnector1">
            <a:avLst/>
          </a:prstGeom>
          <a:noFill/>
          <a:ln cap="flat" cmpd="sng" w="762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41" name="Google Shape;241;p22"/>
          <p:cNvCxnSpPr/>
          <p:nvPr/>
        </p:nvCxnSpPr>
        <p:spPr>
          <a:xfrm flipH="1" rot="10800000">
            <a:off x="3301537" y="4705004"/>
            <a:ext cx="5709458" cy="2771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</a:pPr>
            <a:r>
              <a:rPr lang="en-US" sz="3200">
                <a:latin typeface="Arial Black"/>
                <a:ea typeface="Arial Black"/>
                <a:cs typeface="Arial Black"/>
                <a:sym typeface="Arial Black"/>
              </a:rPr>
              <a:t>User experience design = problem solving</a:t>
            </a:r>
            <a:endParaRPr sz="3200"/>
          </a:p>
        </p:txBody>
      </p:sp>
      <p:sp>
        <p:nvSpPr>
          <p:cNvPr id="247" name="Google Shape;247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Mencakup kebutuhan user dan business goal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t/>
            </a:r>
            <a:endParaRPr sz="3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Memastikan produk sesuai dengan ekspektasi user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t/>
            </a:r>
            <a:endParaRPr sz="3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Memastikan high quality product itu feasible untuk dibuat dan diimplementasikan</a:t>
            </a:r>
            <a:endParaRPr sz="36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</a:pPr>
            <a:r>
              <a:rPr lang="en-US" sz="3200">
                <a:latin typeface="Arial Black"/>
                <a:ea typeface="Arial Black"/>
                <a:cs typeface="Arial Black"/>
                <a:sym typeface="Arial Black"/>
              </a:rPr>
              <a:t>User experience design membuat</a:t>
            </a:r>
            <a:br>
              <a:rPr lang="en-US" sz="3200">
                <a:latin typeface="Arial Black"/>
                <a:ea typeface="Arial Black"/>
                <a:cs typeface="Arial Black"/>
                <a:sym typeface="Arial Black"/>
              </a:rPr>
            </a:br>
            <a:r>
              <a:rPr lang="en-US" sz="3200">
                <a:latin typeface="Arial Black"/>
                <a:ea typeface="Arial Black"/>
                <a:cs typeface="Arial Black"/>
                <a:sym typeface="Arial Black"/>
              </a:rPr>
              <a:t>User menggunakan suatu produk</a:t>
            </a:r>
            <a:endParaRPr sz="3200"/>
          </a:p>
        </p:txBody>
      </p:sp>
      <p:sp>
        <p:nvSpPr>
          <p:cNvPr id="253" name="Google Shape;253;p2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Kita mudah untuk tahu bagaimana menyelesaikan sebuah task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How matter how complex it is, tetap terlihat simple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Effort dan cognitive load seminimal mungkin</a:t>
            </a:r>
            <a:endParaRPr sz="3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“Sat set sat set”, ada feedback/respin yang cepat</a:t>
            </a:r>
            <a:endParaRPr sz="3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Ketika user buat kesalahan, mudah untuk diperbaiki</a:t>
            </a:r>
            <a:endParaRPr sz="3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8134351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5"/>
          <p:cNvSpPr/>
          <p:nvPr/>
        </p:nvSpPr>
        <p:spPr>
          <a:xfrm>
            <a:off x="0" y="-2"/>
            <a:ext cx="12192000" cy="6858001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FFFFF">
                  <a:alpha val="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5"/>
          <p:cNvSpPr txBox="1"/>
          <p:nvPr>
            <p:ph type="title"/>
          </p:nvPr>
        </p:nvSpPr>
        <p:spPr>
          <a:xfrm>
            <a:off x="588818" y="340439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4400"/>
              <a:buFont typeface="Arial Black"/>
              <a:buNone/>
            </a:pPr>
            <a:r>
              <a:rPr b="1" lang="en-US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  <a:t>Apa itu </a:t>
            </a:r>
            <a:br>
              <a:rPr b="1" lang="en-US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b="1" lang="en-US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  <a:t>User Interface?</a:t>
            </a:r>
            <a:endParaRPr b="1">
              <a:solidFill>
                <a:srgbClr val="2F5496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61" name="Google Shape;261;p25"/>
          <p:cNvSpPr/>
          <p:nvPr/>
        </p:nvSpPr>
        <p:spPr>
          <a:xfrm>
            <a:off x="588818" y="2568145"/>
            <a:ext cx="2756266" cy="730639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5"/>
          <p:cNvSpPr txBox="1"/>
          <p:nvPr/>
        </p:nvSpPr>
        <p:spPr>
          <a:xfrm>
            <a:off x="704565" y="2620947"/>
            <a:ext cx="2640519" cy="6250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b="1"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Pertemuan 1.1</a:t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68" name="Google Shape;268;p26"/>
          <p:cNvSpPr txBox="1"/>
          <p:nvPr>
            <p:ph idx="1" type="body"/>
          </p:nvPr>
        </p:nvSpPr>
        <p:spPr>
          <a:xfrm>
            <a:off x="5616426" y="2431438"/>
            <a:ext cx="5737373" cy="30217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Titik dimana manusia berinteraksi dengan computer, website, atau aplikasi</a:t>
            </a:r>
            <a:endParaRPr sz="4400"/>
          </a:p>
        </p:txBody>
      </p:sp>
      <p:pic>
        <p:nvPicPr>
          <p:cNvPr id="269" name="Google Shape;26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573" y="2431438"/>
            <a:ext cx="5078201" cy="2838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4077" y="1666996"/>
            <a:ext cx="10323846" cy="1120141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7"/>
          <p:cNvSpPr/>
          <p:nvPr/>
        </p:nvSpPr>
        <p:spPr>
          <a:xfrm>
            <a:off x="0" y="3059084"/>
            <a:ext cx="12192000" cy="3798916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27"/>
          <p:cNvSpPr txBox="1"/>
          <p:nvPr/>
        </p:nvSpPr>
        <p:spPr>
          <a:xfrm>
            <a:off x="1147156" y="3275214"/>
            <a:ext cx="1324530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Device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Screen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Camera</a:t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7"/>
          <p:cNvSpPr txBox="1"/>
          <p:nvPr/>
        </p:nvSpPr>
        <p:spPr>
          <a:xfrm>
            <a:off x="3448881" y="3275214"/>
            <a:ext cx="2113272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Keyboard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Finger print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Touch screen</a:t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27"/>
          <p:cNvSpPr txBox="1"/>
          <p:nvPr/>
        </p:nvSpPr>
        <p:spPr>
          <a:xfrm>
            <a:off x="6539348" y="3275214"/>
            <a:ext cx="1950534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Notification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Audio</a:t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27"/>
          <p:cNvSpPr txBox="1"/>
          <p:nvPr/>
        </p:nvSpPr>
        <p:spPr>
          <a:xfrm>
            <a:off x="9338681" y="3275214"/>
            <a:ext cx="2004523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Microphone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Call</a:t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1"/>
            <a:ext cx="12227272" cy="8157883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8"/>
          <p:cNvSpPr txBox="1"/>
          <p:nvPr>
            <p:ph type="ctrTitle"/>
          </p:nvPr>
        </p:nvSpPr>
        <p:spPr>
          <a:xfrm>
            <a:off x="-1372746" y="254699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4800"/>
              <a:buFont typeface="Arial Black"/>
              <a:buNone/>
            </a:pPr>
            <a:r>
              <a:rPr b="1" lang="en-US" sz="4800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  <a:t>Lalu, apa itu</a:t>
            </a:r>
            <a:br>
              <a:rPr b="1" lang="en-US" sz="4800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b="1" lang="en-US" sz="4800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  <a:t>User Interface Design</a:t>
            </a:r>
            <a:endParaRPr b="1" sz="4800">
              <a:solidFill>
                <a:srgbClr val="2F5496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38895" t="0"/>
          <a:stretch/>
        </p:blipFill>
        <p:spPr>
          <a:xfrm>
            <a:off x="0" y="-16626"/>
            <a:ext cx="6301047" cy="6874626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9"/>
          <p:cNvSpPr txBox="1"/>
          <p:nvPr>
            <p:ph type="title"/>
          </p:nvPr>
        </p:nvSpPr>
        <p:spPr>
          <a:xfrm>
            <a:off x="6650181" y="331874"/>
            <a:ext cx="5169131" cy="59359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/>
              <a:t>Suatu proses dimana designer membuat tampikan suatu aplikasi yang focus pada looks dan style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81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3"/>
          <p:cNvSpPr txBox="1"/>
          <p:nvPr>
            <p:ph type="title"/>
          </p:nvPr>
        </p:nvSpPr>
        <p:spPr>
          <a:xfrm>
            <a:off x="4417422" y="4064000"/>
            <a:ext cx="732531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 sz="40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Saatnya kamu</a:t>
            </a:r>
            <a:br>
              <a:rPr lang="en-US" sz="40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lang="en-US" sz="40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beajar UI UX Design</a:t>
            </a:r>
            <a:endParaRPr sz="400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81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0"/>
          <p:cNvSpPr txBox="1"/>
          <p:nvPr>
            <p:ph type="title"/>
          </p:nvPr>
        </p:nvSpPr>
        <p:spPr>
          <a:xfrm>
            <a:off x="2023357" y="4596015"/>
            <a:ext cx="732531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 Black"/>
              <a:buNone/>
            </a:pPr>
            <a:r>
              <a:rPr lang="en-US" sz="40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Beberapa hal yang harus</a:t>
            </a:r>
            <a:br>
              <a:rPr lang="en-US" sz="40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lang="en-US" sz="40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diperhatikan dalam</a:t>
            </a:r>
            <a:br>
              <a:rPr lang="en-US" sz="40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lang="en-US" sz="40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mendesign user interface!</a:t>
            </a:r>
            <a:endParaRPr sz="400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3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673629"/>
            <a:ext cx="15450589" cy="10300393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1"/>
          <p:cNvSpPr txBox="1"/>
          <p:nvPr>
            <p:ph type="title"/>
          </p:nvPr>
        </p:nvSpPr>
        <p:spPr>
          <a:xfrm>
            <a:off x="306185" y="40061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 Black"/>
              <a:buNone/>
            </a:pPr>
            <a:r>
              <a:rPr lang="en-US" sz="3600">
                <a:latin typeface="Arial Black"/>
                <a:ea typeface="Arial Black"/>
                <a:cs typeface="Arial Black"/>
                <a:sym typeface="Arial Black"/>
              </a:rPr>
              <a:t>Usability &amp; likeability no.1,</a:t>
            </a:r>
            <a:br>
              <a:rPr lang="en-US" sz="3600">
                <a:latin typeface="Arial Black"/>
                <a:ea typeface="Arial Black"/>
                <a:cs typeface="Arial Black"/>
                <a:sym typeface="Arial Black"/>
              </a:rPr>
            </a:br>
            <a:r>
              <a:rPr lang="en-US" sz="3600">
                <a:latin typeface="Arial Black"/>
                <a:ea typeface="Arial Black"/>
                <a:cs typeface="Arial Black"/>
                <a:sym typeface="Arial Black"/>
              </a:rPr>
              <a:t>design no.2</a:t>
            </a:r>
            <a:endParaRPr sz="3600"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09" name="Google Shape;309;p3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None/>
            </a:pPr>
            <a:r>
              <a:rPr lang="en-US" sz="6600"/>
              <a:t>Harus enjoyable</a:t>
            </a:r>
            <a:endParaRPr sz="66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15" name="Google Shape;315;p33"/>
          <p:cNvSpPr txBox="1"/>
          <p:nvPr>
            <p:ph idx="1" type="body"/>
          </p:nvPr>
        </p:nvSpPr>
        <p:spPr>
          <a:xfrm>
            <a:off x="6350924" y="1825625"/>
            <a:ext cx="5002876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Komunikasikan</a:t>
            </a:r>
            <a:endParaRPr sz="44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Brand values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=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User’s trust</a:t>
            </a:r>
            <a:endParaRPr sz="4400"/>
          </a:p>
        </p:txBody>
      </p:sp>
      <p:pic>
        <p:nvPicPr>
          <p:cNvPr id="316" name="Google Shape;31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26" y="1027906"/>
            <a:ext cx="6828112" cy="535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22" name="Google Shape;322;p34"/>
          <p:cNvSpPr txBox="1"/>
          <p:nvPr>
            <p:ph idx="1" type="body"/>
          </p:nvPr>
        </p:nvSpPr>
        <p:spPr>
          <a:xfrm>
            <a:off x="6350924" y="1825625"/>
            <a:ext cx="5002876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Bagaimana membuat UI design yang baik</a:t>
            </a:r>
            <a:endParaRPr sz="4400"/>
          </a:p>
        </p:txBody>
      </p:sp>
      <p:pic>
        <p:nvPicPr>
          <p:cNvPr id="323" name="Google Shape;32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7038" y="631766"/>
            <a:ext cx="3980145" cy="6082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29" name="Google Shape;329;p35"/>
          <p:cNvSpPr txBox="1"/>
          <p:nvPr>
            <p:ph idx="1" type="body"/>
          </p:nvPr>
        </p:nvSpPr>
        <p:spPr>
          <a:xfrm>
            <a:off x="6350924" y="1825625"/>
            <a:ext cx="5002876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Membuat elemen UI design yang mudah dipredisksi kegunaannya</a:t>
            </a:r>
            <a:endParaRPr sz="4400"/>
          </a:p>
        </p:txBody>
      </p:sp>
      <p:pic>
        <p:nvPicPr>
          <p:cNvPr id="330" name="Google Shape;33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7860" y="1825625"/>
            <a:ext cx="5878140" cy="4101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36" name="Google Shape;336;p36"/>
          <p:cNvSpPr txBox="1"/>
          <p:nvPr>
            <p:ph idx="1" type="body"/>
          </p:nvPr>
        </p:nvSpPr>
        <p:spPr>
          <a:xfrm>
            <a:off x="1512917" y="1027906"/>
            <a:ext cx="8843356" cy="9674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Mudah untuk bernavigasi</a:t>
            </a:r>
            <a:endParaRPr sz="4400"/>
          </a:p>
        </p:txBody>
      </p:sp>
      <p:pic>
        <p:nvPicPr>
          <p:cNvPr id="337" name="Google Shape;33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2109" y="2220466"/>
            <a:ext cx="9704971" cy="4063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43" name="Google Shape;343;p37"/>
          <p:cNvSpPr txBox="1"/>
          <p:nvPr>
            <p:ph idx="1" type="body"/>
          </p:nvPr>
        </p:nvSpPr>
        <p:spPr>
          <a:xfrm>
            <a:off x="7863841" y="3288665"/>
            <a:ext cx="5002876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Simple</a:t>
            </a:r>
            <a:endParaRPr sz="4400"/>
          </a:p>
        </p:txBody>
      </p:sp>
      <p:pic>
        <p:nvPicPr>
          <p:cNvPr id="344" name="Google Shape;34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7475" y="1690688"/>
            <a:ext cx="7353937" cy="4252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50" name="Google Shape;350;p38"/>
          <p:cNvSpPr txBox="1"/>
          <p:nvPr>
            <p:ph idx="1" type="body"/>
          </p:nvPr>
        </p:nvSpPr>
        <p:spPr>
          <a:xfrm>
            <a:off x="838200" y="1825625"/>
            <a:ext cx="5002876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Tampilan yang nyaman dilihat oleh mata</a:t>
            </a:r>
            <a:endParaRPr sz="44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56" name="Google Shape;356;p39"/>
          <p:cNvSpPr txBox="1"/>
          <p:nvPr>
            <p:ph idx="1" type="body"/>
          </p:nvPr>
        </p:nvSpPr>
        <p:spPr>
          <a:xfrm>
            <a:off x="6350924" y="1825625"/>
            <a:ext cx="5002876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Hindari banyak action dalam suatu page</a:t>
            </a:r>
            <a:endParaRPr sz="4400"/>
          </a:p>
        </p:txBody>
      </p:sp>
      <p:pic>
        <p:nvPicPr>
          <p:cNvPr id="357" name="Google Shape;35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03626" y="365125"/>
            <a:ext cx="3799399" cy="6202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/>
          <p:nvPr>
            <p:ph type="title"/>
          </p:nvPr>
        </p:nvSpPr>
        <p:spPr>
          <a:xfrm>
            <a:off x="838200" y="156527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 sz="40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Sebelum memulai, kamu harus…</a:t>
            </a:r>
            <a:endParaRPr sz="400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07" name="Google Shape;107;p4"/>
          <p:cNvSpPr txBox="1"/>
          <p:nvPr>
            <p:ph idx="1" type="body"/>
          </p:nvPr>
        </p:nvSpPr>
        <p:spPr>
          <a:xfrm>
            <a:off x="838200" y="3025775"/>
            <a:ext cx="10515600" cy="15462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0"/>
              <a:buNone/>
            </a:pPr>
            <a:r>
              <a:rPr lang="en-US" sz="8000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TIDAK PERSIAPKAN</a:t>
            </a:r>
            <a:endParaRPr sz="8000">
              <a:solidFill>
                <a:srgbClr val="2E75B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4"/>
          <p:cNvSpPr/>
          <p:nvPr/>
        </p:nvSpPr>
        <p:spPr>
          <a:xfrm>
            <a:off x="885825" y="3314700"/>
            <a:ext cx="2863615" cy="771525"/>
          </a:xfrm>
          <a:custGeom>
            <a:rect b="b" l="l" r="r" t="t"/>
            <a:pathLst>
              <a:path extrusionOk="0" h="771525" w="2863615">
                <a:moveTo>
                  <a:pt x="57150" y="0"/>
                </a:moveTo>
                <a:cubicBezTo>
                  <a:pt x="1078270" y="204224"/>
                  <a:pt x="-23124" y="-6864"/>
                  <a:pt x="2857500" y="57150"/>
                </a:cubicBezTo>
                <a:cubicBezTo>
                  <a:pt x="2887613" y="57819"/>
                  <a:pt x="2798105" y="71097"/>
                  <a:pt x="2771775" y="85725"/>
                </a:cubicBezTo>
                <a:cubicBezTo>
                  <a:pt x="2711733" y="119082"/>
                  <a:pt x="2666960" y="183366"/>
                  <a:pt x="2600325" y="200025"/>
                </a:cubicBezTo>
                <a:cubicBezTo>
                  <a:pt x="2562225" y="209550"/>
                  <a:pt x="2523787" y="217811"/>
                  <a:pt x="2486025" y="228600"/>
                </a:cubicBezTo>
                <a:cubicBezTo>
                  <a:pt x="2457063" y="236875"/>
                  <a:pt x="2429521" y="249870"/>
                  <a:pt x="2400300" y="257175"/>
                </a:cubicBezTo>
                <a:cubicBezTo>
                  <a:pt x="2353182" y="268955"/>
                  <a:pt x="2305210" y="277062"/>
                  <a:pt x="2257425" y="285750"/>
                </a:cubicBezTo>
                <a:cubicBezTo>
                  <a:pt x="1971000" y="337827"/>
                  <a:pt x="2177583" y="295730"/>
                  <a:pt x="1800225" y="342900"/>
                </a:cubicBezTo>
                <a:cubicBezTo>
                  <a:pt x="1666561" y="359608"/>
                  <a:pt x="1534414" y="388863"/>
                  <a:pt x="1400175" y="400050"/>
                </a:cubicBezTo>
                <a:cubicBezTo>
                  <a:pt x="1189963" y="417568"/>
                  <a:pt x="1031008" y="426072"/>
                  <a:pt x="828675" y="457200"/>
                </a:cubicBezTo>
                <a:cubicBezTo>
                  <a:pt x="612415" y="490471"/>
                  <a:pt x="761118" y="476426"/>
                  <a:pt x="571500" y="514350"/>
                </a:cubicBezTo>
                <a:cubicBezTo>
                  <a:pt x="514687" y="525713"/>
                  <a:pt x="456609" y="530356"/>
                  <a:pt x="400050" y="542925"/>
                </a:cubicBezTo>
                <a:cubicBezTo>
                  <a:pt x="370647" y="549459"/>
                  <a:pt x="343287" y="563225"/>
                  <a:pt x="314325" y="571500"/>
                </a:cubicBezTo>
                <a:cubicBezTo>
                  <a:pt x="276563" y="582289"/>
                  <a:pt x="160752" y="600075"/>
                  <a:pt x="200025" y="600075"/>
                </a:cubicBezTo>
                <a:cubicBezTo>
                  <a:pt x="876367" y="600075"/>
                  <a:pt x="1552575" y="581025"/>
                  <a:pt x="2228850" y="571500"/>
                </a:cubicBezTo>
                <a:cubicBezTo>
                  <a:pt x="2295525" y="561975"/>
                  <a:pt x="2361826" y="549311"/>
                  <a:pt x="2428875" y="542925"/>
                </a:cubicBezTo>
                <a:cubicBezTo>
                  <a:pt x="2561963" y="530250"/>
                  <a:pt x="2696268" y="497768"/>
                  <a:pt x="2828925" y="514350"/>
                </a:cubicBezTo>
                <a:cubicBezTo>
                  <a:pt x="2888701" y="521822"/>
                  <a:pt x="2707599" y="538084"/>
                  <a:pt x="2657475" y="571500"/>
                </a:cubicBezTo>
                <a:cubicBezTo>
                  <a:pt x="2628900" y="590550"/>
                  <a:pt x="2604574" y="618550"/>
                  <a:pt x="2571750" y="628650"/>
                </a:cubicBezTo>
                <a:cubicBezTo>
                  <a:pt x="2478909" y="657216"/>
                  <a:pt x="2380236" y="662241"/>
                  <a:pt x="2286000" y="685800"/>
                </a:cubicBezTo>
                <a:cubicBezTo>
                  <a:pt x="1928680" y="775130"/>
                  <a:pt x="2372934" y="660962"/>
                  <a:pt x="2085975" y="742950"/>
                </a:cubicBezTo>
                <a:cubicBezTo>
                  <a:pt x="2048213" y="753739"/>
                  <a:pt x="2009775" y="762000"/>
                  <a:pt x="1971675" y="771525"/>
                </a:cubicBezTo>
                <a:cubicBezTo>
                  <a:pt x="171462" y="741521"/>
                  <a:pt x="828754" y="742950"/>
                  <a:pt x="0" y="742950"/>
                </a:cubicBezTo>
              </a:path>
            </a:pathLst>
          </a:custGeom>
          <a:noFill/>
          <a:ln cap="flat" cmpd="sng" w="539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63" name="Google Shape;363;p40"/>
          <p:cNvSpPr txBox="1"/>
          <p:nvPr>
            <p:ph idx="1" type="body"/>
          </p:nvPr>
        </p:nvSpPr>
        <p:spPr>
          <a:xfrm>
            <a:off x="6932815" y="3521421"/>
            <a:ext cx="5002876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Memudahkan user melakukan kontrol</a:t>
            </a:r>
            <a:endParaRPr sz="4400"/>
          </a:p>
        </p:txBody>
      </p:sp>
      <p:pic>
        <p:nvPicPr>
          <p:cNvPr id="364" name="Google Shape;36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348" y="2053813"/>
            <a:ext cx="6466269" cy="3894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70" name="Google Shape;370;p41"/>
          <p:cNvSpPr txBox="1"/>
          <p:nvPr>
            <p:ph idx="1" type="body"/>
          </p:nvPr>
        </p:nvSpPr>
        <p:spPr>
          <a:xfrm>
            <a:off x="1009303" y="4934585"/>
            <a:ext cx="10173393" cy="14828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User well-informed, dengan</a:t>
            </a:r>
            <a:endParaRPr sz="44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Memberikan feedback/respon</a:t>
            </a:r>
            <a:endParaRPr sz="44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Gunakan design pattern</a:t>
            </a:r>
            <a:endParaRPr/>
          </a:p>
        </p:txBody>
      </p:sp>
      <p:pic>
        <p:nvPicPr>
          <p:cNvPr id="376" name="Google Shape;376;p4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9014" y="1427137"/>
            <a:ext cx="9613972" cy="5274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82" name="Google Shape;382;p43"/>
          <p:cNvSpPr txBox="1"/>
          <p:nvPr>
            <p:ph idx="1" type="body"/>
          </p:nvPr>
        </p:nvSpPr>
        <p:spPr>
          <a:xfrm>
            <a:off x="6217920" y="2488135"/>
            <a:ext cx="5002876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Menjaga konsistensi brand</a:t>
            </a:r>
            <a:endParaRPr sz="4400"/>
          </a:p>
        </p:txBody>
      </p:sp>
      <p:pic>
        <p:nvPicPr>
          <p:cNvPr id="383" name="Google Shape;38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4542" y="842812"/>
            <a:ext cx="5037257" cy="5471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SOAL</a:t>
            </a:r>
            <a:endParaRPr/>
          </a:p>
        </p:txBody>
      </p:sp>
      <p:sp>
        <p:nvSpPr>
          <p:cNvPr id="389" name="Google Shape;389;p4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UI vs UX!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Mengapa kita harus belajar UI UX?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Black"/>
              <a:buNone/>
            </a:pPr>
            <a:r>
              <a:rPr lang="en-US" sz="4000">
                <a:latin typeface="Arial Black"/>
                <a:ea typeface="Arial Black"/>
                <a:cs typeface="Arial Black"/>
                <a:sym typeface="Arial Black"/>
              </a:rPr>
              <a:t>Sebelum memulai, kamu harus…</a:t>
            </a:r>
            <a:endParaRPr sz="4000"/>
          </a:p>
        </p:txBody>
      </p:sp>
      <p:sp>
        <p:nvSpPr>
          <p:cNvPr id="114" name="Google Shape;114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Memiliki ketertarikan &amp; penasaran pada UI UX design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t/>
            </a:r>
            <a:endParaRPr sz="3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Menyiapkan catatan</a:t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t/>
            </a:r>
            <a:endParaRPr sz="3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Tidak ada pengalaman? Tidak masalah</a:t>
            </a: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813435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6"/>
          <p:cNvSpPr/>
          <p:nvPr/>
        </p:nvSpPr>
        <p:spPr>
          <a:xfrm>
            <a:off x="0" y="-2"/>
            <a:ext cx="12192000" cy="6858001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FFFFF">
                  <a:alpha val="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6"/>
          <p:cNvSpPr txBox="1"/>
          <p:nvPr>
            <p:ph type="title"/>
          </p:nvPr>
        </p:nvSpPr>
        <p:spPr>
          <a:xfrm>
            <a:off x="588818" y="340439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4400"/>
              <a:buFont typeface="Arial Black"/>
              <a:buNone/>
            </a:pPr>
            <a:r>
              <a:rPr b="1" lang="en-US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  <a:t>Apa itu </a:t>
            </a:r>
            <a:br>
              <a:rPr b="1" lang="en-US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b="1" lang="en-US">
                <a:solidFill>
                  <a:srgbClr val="2F5496"/>
                </a:solidFill>
                <a:latin typeface="Arial Black"/>
                <a:ea typeface="Arial Black"/>
                <a:cs typeface="Arial Black"/>
                <a:sym typeface="Arial Black"/>
              </a:rPr>
              <a:t>User Experience?</a:t>
            </a:r>
            <a:endParaRPr b="1">
              <a:solidFill>
                <a:srgbClr val="2F5496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22" name="Google Shape;122;p6"/>
          <p:cNvSpPr/>
          <p:nvPr/>
        </p:nvSpPr>
        <p:spPr>
          <a:xfrm>
            <a:off x="588818" y="2568145"/>
            <a:ext cx="2756266" cy="730639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6"/>
          <p:cNvSpPr txBox="1"/>
          <p:nvPr/>
        </p:nvSpPr>
        <p:spPr>
          <a:xfrm>
            <a:off x="704565" y="2620947"/>
            <a:ext cx="2640519" cy="6250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Pertemuan 1</a:t>
            </a:r>
            <a:endParaRPr b="1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Black"/>
              <a:buNone/>
            </a:pPr>
            <a:r>
              <a:rPr lang="en-US" sz="4000">
                <a:latin typeface="Arial Black"/>
                <a:ea typeface="Arial Black"/>
                <a:cs typeface="Arial Black"/>
                <a:sym typeface="Arial Black"/>
              </a:rPr>
              <a:t>Mana yang lebih mudah dipahami?</a:t>
            </a:r>
            <a:endParaRPr sz="40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29" name="Google Shape;129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2367018"/>
            <a:ext cx="10515600" cy="3268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Black"/>
              <a:buNone/>
            </a:pPr>
            <a:r>
              <a:rPr lang="en-US" sz="4000">
                <a:latin typeface="Arial Black"/>
                <a:ea typeface="Arial Black"/>
                <a:cs typeface="Arial Black"/>
                <a:sym typeface="Arial Black"/>
              </a:rPr>
              <a:t>Mana yang lebih mudah dipahami?</a:t>
            </a:r>
            <a:endParaRPr sz="40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35" name="Google Shape;135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4899" y="2164715"/>
            <a:ext cx="10402201" cy="3673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Black"/>
              <a:buNone/>
            </a:pPr>
            <a:r>
              <a:rPr lang="en-US" sz="4000">
                <a:latin typeface="Arial Black"/>
                <a:ea typeface="Arial Black"/>
                <a:cs typeface="Arial Black"/>
                <a:sym typeface="Arial Black"/>
              </a:rPr>
              <a:t>Mana yang lebih mudah dipahami?</a:t>
            </a:r>
            <a:endParaRPr sz="40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41" name="Google Shape;141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2531332"/>
            <a:ext cx="10515600" cy="2939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2022-09-05T21:36:22Z</dcterms:created>
  <dc:creator>Unggul</dc:creator>
</cp:coreProperties>
</file>